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8.wmf" ContentType="image/x-wmf"/>
  <Override PartName="/ppt/media/image12.png" ContentType="image/png"/>
  <Override PartName="/ppt/media/image11.wmf" ContentType="image/x-wmf"/>
  <Override PartName="/ppt/media/image26.png" ContentType="image/png"/>
  <Override PartName="/ppt/media/image9.wmf" ContentType="image/x-wmf"/>
  <Override PartName="/ppt/media/image10.wmf" ContentType="image/x-wmf"/>
  <Override PartName="/ppt/media/image25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6.png" ContentType="image/png"/>
  <Override PartName="/ppt/media/image14.wmf" ContentType="image/x-wmf"/>
  <Override PartName="/ppt/media/image5.wmf" ContentType="image/x-wmf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4.wmf" ContentType="image/x-wmf"/>
  <Override PartName="/ppt/media/image3.wmf" ContentType="image/x-wmf"/>
  <Override PartName="/ppt/media/image21.png" ContentType="image/png"/>
  <Override PartName="/ppt/media/image19.png" ContentType="image/png"/>
  <Override PartName="/ppt/media/image17.png" ContentType="image/png"/>
  <Override PartName="/ppt/media/image16.wmf" ContentType="image/x-wmf"/>
  <Override PartName="/ppt/media/image15.wmf" ContentType="image/x-wmf"/>
  <Override PartName="/ppt/media/image1.wmf" ContentType="image/x-wmf"/>
  <Override PartName="/ppt/media/image2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0FB6C54-E3EF-4581-B8FB-A64618663E8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4960" cy="450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64337C-C5AF-435C-AAEE-75FD15467EB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5160" cy="342216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32614B-6A1D-450F-8956-2420F96E65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428FA0-B3DA-49C4-9886-3E8BBFA8A6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D28558-6E0C-4ADE-BEAB-70138DB4F0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17E6A4-1DB0-406A-B468-8D5A96457F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4EB214-BC26-455B-88AA-387B4C3C5F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60E021-FB18-46EB-8403-F63ED7CC7D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62D1B1-E598-4464-970D-B68E992893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A534F0-4F52-4CDD-A38A-E77F7B05FE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8ACDD9-8ED4-4FC5-9B2D-D5538F7ACE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DC9643-B040-4D58-A81C-530E56B430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52AFF0-7342-42C5-AE24-53A5B0A613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917BCD-E955-4C56-A350-A24EFAB9A4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BB4A50-0BD6-40B4-A310-5E4CD81724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DB1A11-69BE-4496-A8A6-554C624F38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C3B385-FE14-48E5-BCA2-3D4757552C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0D8060-78AF-4AE3-BBEF-7A1AD70177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19DF21-24B3-4143-B51E-DDEF640D30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F4860B-9A50-4E9C-ABED-3D20F30D7F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D8FB05-1797-48F4-B51B-8A7E08CB00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3926BC-21A8-47F4-8C6A-5364F90ADB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81CECD-F883-4A20-8EE7-A209E55E10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97FA79-25FB-460E-8828-F9E7A45A50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61BF11-0E14-4492-850C-7647B6E941C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8475A2-8E0D-4689-A808-DC096E4416C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CCEF99-6EB1-4DE3-A4DB-2101FC500D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961270-6AFB-4136-9356-A5C156CAE9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80516CE-F3F6-4157-B944-0DC7FC9D7B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56B43A-FD6C-41FF-9C30-384F6CEDCE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9FEC14-30A6-4816-A9FC-A7F5DE01D7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9BE68CB-9610-411C-BCEA-D3E4102E2D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9206C50-CBBF-4F7A-9E88-56BE68569E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3554CA-933E-4A33-8C6B-30DC63ADF2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DA08F1-15DD-4E2D-B961-2FEFEFDBEE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EAF5770-91F1-4EE0-B9D4-C5E20E2F9F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D52409D-7439-4B35-A6F0-A785B8B13A4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AB15A1-2B2C-4AC1-84F5-0D8F392913D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A3A1C6A-C52F-45AB-BEC6-1B5BC5A47F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30209C7-EEF4-426A-83DA-8AAF6D7BC0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A9D5F95-DF63-4C8B-8329-69D3CD45ED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D949F6D-8545-48D9-B77B-D4A16CADEA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6CF1853-7A37-4653-BD1E-DD7ACA89D3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D133A9A-01FB-45B4-9434-E64B652419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899C148-500B-4A4F-89F8-9559093DC8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9719071-BAA1-48B9-8A17-9940A8076D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3367729-AED8-4A28-9E18-DE76BEB03E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7CE79E7-5C21-487A-B9B0-5B4E20ED0A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97BE9E0-7B14-4063-A9BB-62B9718CB65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520" cy="530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0DC7757-2006-44AD-9917-1781BD7FD2D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886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8A0EB643-7DBF-4210-BEEA-C8BF937937C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886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EEEB3903-F093-4A51-9C81-C81E3D19AE7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886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23116EE-DB34-40BC-8598-509DB1D9182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880" cy="42408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886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3A7E71B7-A227-485C-9730-787602F9253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7" Type="http://schemas.openxmlformats.org/officeDocument/2006/relationships/image" Target="../media/image16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8240" cy="684576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5560" cy="1463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5040" cy="43812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685800" y="1416600"/>
            <a:ext cx="7540920" cy="21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linear system has eigenvalues -2+3i, and -2-3i. The initial response of the system will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Be constant for any initial condition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Exhibit decaying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Exhibit diverging (growing)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Grow exponentially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Decay exponentially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5444280" y="2514600"/>
            <a:ext cx="20181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5 + 6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335480" cy="238788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4613760" cy="4112280"/>
          </a:xfrm>
          <a:prstGeom prst="rect">
            <a:avLst/>
          </a:prstGeom>
          <a:ln w="0">
            <a:noFill/>
          </a:ln>
        </p:spPr>
      </p:pic>
      <p:sp>
        <p:nvSpPr>
          <p:cNvPr id="268" name=""/>
          <p:cNvSpPr/>
          <p:nvPr/>
        </p:nvSpPr>
        <p:spPr>
          <a:xfrm>
            <a:off x="965160" y="5597280"/>
            <a:ext cx="2004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5486400" y="4800600"/>
            <a:ext cx="20304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MC7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989360" y="0"/>
            <a:ext cx="5552640" cy="457020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914400" y="4572000"/>
            <a:ext cx="4465800" cy="16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q does this response correspond to?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[   1,   0,    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[   0,   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[0.5,   0,    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4800600" y="5112720"/>
            <a:ext cx="17060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[  0,  -1,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[0.5,   0,  -1]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a conventional aircraft flies into a thermal updraft, which of the following best describes its response?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A) A phugoid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B) A short period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C) A phugoid oscillation that quickly decays, followed by a short period oscillation that decays more slowly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D) A short-period oscillation that decays quickly, followed by a phugoid oscillation that decays more slowly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228600" y="1737000"/>
            <a:ext cx="4909320" cy="3748320"/>
          </a:xfrm>
          <a:prstGeom prst="rect">
            <a:avLst/>
          </a:prstGeom>
          <a:ln w="0">
            <a:noFill/>
          </a:ln>
        </p:spPr>
      </p:pic>
      <p:sp>
        <p:nvSpPr>
          <p:cNvPr id="278" name=""/>
          <p:cNvSpPr/>
          <p:nvPr/>
        </p:nvSpPr>
        <p:spPr>
          <a:xfrm>
            <a:off x="5456520" y="1600200"/>
            <a:ext cx="34578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True or False: Based on the root locus to the left, moving the CG backwards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increases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the natural frequency of the short period mode.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True: CG back → increase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False: CG back → decrease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5715000" y="4341240"/>
            <a:ext cx="31993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CG back → h increasing → Kn is decreasing → decrease in natural frequency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722880" y="1714680"/>
            <a:ext cx="7771320" cy="2628000"/>
          </a:xfrm>
          <a:prstGeom prst="rect">
            <a:avLst/>
          </a:prstGeom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1364040" y="4572000"/>
            <a:ext cx="67104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TRUE: dihedral effect for (a) is less positive or more negative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FALSE: dihedral effect for (b) is less positive or more negative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TF-5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57200" y="1582560"/>
            <a:ext cx="77720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TRUE or FALSE. If all of the eigenvalues of the longitudinal dynamics matrix, A_lon, of a conventional aircraft have real components less than 0 (i.e. they are in the left half-plane) then we can conclude with certainty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that the aircraft is stable.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1371600" y="3615120"/>
            <a:ext cx="10184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A.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B.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MC 9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1793520" y="1483560"/>
            <a:ext cx="5978880" cy="4460040"/>
          </a:xfrm>
          <a:prstGeom prst="rect">
            <a:avLst/>
          </a:prstGeom>
          <a:ln w="0">
            <a:noFill/>
          </a:ln>
        </p:spPr>
      </p:pic>
      <p:sp>
        <p:nvSpPr>
          <p:cNvPr id="288" name=""/>
          <p:cNvSpPr txBox="1"/>
          <p:nvPr/>
        </p:nvSpPr>
        <p:spPr>
          <a:xfrm>
            <a:off x="1466640" y="3886200"/>
            <a:ext cx="326880" cy="167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A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B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C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D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2760" cy="728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3" name="TextBox 2"/>
          <p:cNvSpPr/>
          <p:nvPr/>
        </p:nvSpPr>
        <p:spPr>
          <a:xfrm>
            <a:off x="1292400" y="2444400"/>
            <a:ext cx="64202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2760" cy="728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TextBox 5"/>
          <p:cNvSpPr/>
          <p:nvPr/>
        </p:nvSpPr>
        <p:spPr>
          <a:xfrm>
            <a:off x="4545000" y="1454400"/>
            <a:ext cx="43329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798000" cy="115416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0680" cy="29808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1828800" y="3657600"/>
            <a:ext cx="548172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2760" cy="728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0" name="TextBox 5"/>
          <p:cNvSpPr/>
          <p:nvPr/>
        </p:nvSpPr>
        <p:spPr>
          <a:xfrm>
            <a:off x="4545000" y="837360"/>
            <a:ext cx="43329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798000" cy="115416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0680" cy="298080"/>
          </a:xfrm>
          <a:prstGeom prst="rect">
            <a:avLst/>
          </a:prstGeom>
          <a:ln w="0">
            <a:noFill/>
          </a:ln>
        </p:spPr>
      </p:pic>
      <p:sp>
        <p:nvSpPr>
          <p:cNvPr id="233" name="TextBox 7"/>
          <p:cNvSpPr/>
          <p:nvPr/>
        </p:nvSpPr>
        <p:spPr>
          <a:xfrm>
            <a:off x="3200400" y="5244120"/>
            <a:ext cx="27460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4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69200" y="4311000"/>
            <a:ext cx="2838600" cy="767520"/>
          </a:xfrm>
          <a:prstGeom prst="rect">
            <a:avLst/>
          </a:prstGeom>
          <a:ln w="9525">
            <a:noFill/>
          </a:ln>
        </p:spPr>
      </p:pic>
      <p:sp>
        <p:nvSpPr>
          <p:cNvPr id="235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29400" y="3958560"/>
            <a:ext cx="2838600" cy="767520"/>
          </a:xfrm>
          <a:prstGeom prst="rect">
            <a:avLst/>
          </a:prstGeom>
          <a:ln w="9525">
            <a:noFill/>
          </a:ln>
        </p:spPr>
      </p:pic>
      <p:sp>
        <p:nvSpPr>
          <p:cNvPr id="239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Box 18"/>
          <p:cNvSpPr/>
          <p:nvPr/>
        </p:nvSpPr>
        <p:spPr>
          <a:xfrm>
            <a:off x="371880" y="2408400"/>
            <a:ext cx="86000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3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0680" cy="298080"/>
          </a:xfrm>
          <a:prstGeom prst="rect">
            <a:avLst/>
          </a:prstGeom>
          <a:ln w="0">
            <a:noFill/>
          </a:ln>
        </p:spPr>
      </p:pic>
      <p:sp>
        <p:nvSpPr>
          <p:cNvPr id="244" name="Rectangle 4"/>
          <p:cNvSpPr/>
          <p:nvPr/>
        </p:nvSpPr>
        <p:spPr>
          <a:xfrm>
            <a:off x="225000" y="2307600"/>
            <a:ext cx="8747280" cy="38822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5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0680" cy="23436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0680" cy="2343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3160" cy="110916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1828800" y="3886200"/>
            <a:ext cx="10144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6320" cy="471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39680" cy="457416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3886200" y="3429000"/>
            <a:ext cx="20181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4760" cy="388224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4799880" y="3657600"/>
            <a:ext cx="20181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343080" y="1828800"/>
            <a:ext cx="8569080" cy="349236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5715000" y="3810240"/>
            <a:ext cx="20181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43610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2025-04-17T12:31:49Z</dcterms:modified>
  <cp:revision>348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